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310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318" r:id="rId45"/>
    <p:sldId id="319" r:id="rId46"/>
    <p:sldId id="320" r:id="rId47"/>
    <p:sldId id="298" r:id="rId48"/>
    <p:sldId id="299" r:id="rId49"/>
    <p:sldId id="303" r:id="rId50"/>
    <p:sldId id="300" r:id="rId51"/>
    <p:sldId id="301" r:id="rId52"/>
    <p:sldId id="302" r:id="rId53"/>
    <p:sldId id="304" r:id="rId54"/>
    <p:sldId id="305" r:id="rId55"/>
    <p:sldId id="306" r:id="rId56"/>
    <p:sldId id="307" r:id="rId57"/>
    <p:sldId id="308" r:id="rId58"/>
    <p:sldId id="309" r:id="rId59"/>
    <p:sldId id="311" r:id="rId60"/>
    <p:sldId id="312" r:id="rId61"/>
    <p:sldId id="313" r:id="rId62"/>
    <p:sldId id="314" r:id="rId63"/>
    <p:sldId id="315" r:id="rId64"/>
    <p:sldId id="321" r:id="rId65"/>
    <p:sldId id="322" r:id="rId66"/>
    <p:sldId id="317" r:id="rId67"/>
    <p:sldId id="316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ACD2-DF1B-4D7B-BAED-2CF33552EC36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2DEF830-CF22-4565-8895-7F8F00F05EF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ACD2-DF1B-4D7B-BAED-2CF33552EC36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F830-CF22-4565-8895-7F8F00F05E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ACD2-DF1B-4D7B-BAED-2CF33552EC36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F830-CF22-4565-8895-7F8F00F05E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ACD2-DF1B-4D7B-BAED-2CF33552EC36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F830-CF22-4565-8895-7F8F00F05E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ACD2-DF1B-4D7B-BAED-2CF33552EC36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F830-CF22-4565-8895-7F8F00F05EF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ACD2-DF1B-4D7B-BAED-2CF33552EC36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F830-CF22-4565-8895-7F8F00F05E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ACD2-DF1B-4D7B-BAED-2CF33552EC36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F830-CF22-4565-8895-7F8F00F05E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ACD2-DF1B-4D7B-BAED-2CF33552EC36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F830-CF22-4565-8895-7F8F00F05E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ACD2-DF1B-4D7B-BAED-2CF33552EC36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F830-CF22-4565-8895-7F8F00F05E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ACD2-DF1B-4D7B-BAED-2CF33552EC36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F830-CF22-4565-8895-7F8F00F05EF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ACD2-DF1B-4D7B-BAED-2CF33552EC36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F830-CF22-4565-8895-7F8F00F05EF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F4DACD2-DF1B-4D7B-BAED-2CF33552EC36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2DEF830-CF22-4565-8895-7F8F00F05EF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Final Exam Review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>
                <a:latin typeface="GillSans ExtraBold" pitchFamily="34" charset="0"/>
              </a:rPr>
              <a:t>Web Design</a:t>
            </a:r>
            <a:endParaRPr lang="en-US" sz="5400" dirty="0">
              <a:latin typeface="GillSans Extra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48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9000" y="2286000"/>
            <a:ext cx="2298634" cy="2514600"/>
          </a:xfrm>
        </p:spPr>
        <p:txBody>
          <a:bodyPr/>
          <a:lstStyle/>
          <a:p>
            <a:r>
              <a:rPr lang="en-US" dirty="0" smtClean="0"/>
              <a:t>What is the code used to insert a picture of a pig named pig.gif with a text alternative that says oink?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475488"/>
          </a:xfrm>
        </p:spPr>
        <p:txBody>
          <a:bodyPr/>
          <a:lstStyle/>
          <a:p>
            <a:r>
              <a:rPr lang="en-US" dirty="0" smtClean="0"/>
              <a:t>Question: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114800" y="4419600"/>
            <a:ext cx="4648200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&lt;</a:t>
            </a:r>
            <a:r>
              <a:rPr lang="en-US" dirty="0" err="1" smtClean="0"/>
              <a:t>img</a:t>
            </a:r>
            <a:r>
              <a:rPr lang="en-US" dirty="0" smtClean="0"/>
              <a:t> </a:t>
            </a:r>
            <a:r>
              <a:rPr lang="en-US" dirty="0" err="1" smtClean="0"/>
              <a:t>src</a:t>
            </a:r>
            <a:r>
              <a:rPr lang="en-US" dirty="0" smtClean="0"/>
              <a:t>=“pig.gif” alt=“Oink!” /&gt;</a:t>
            </a:r>
            <a:endParaRPr lang="en-US" dirty="0"/>
          </a:p>
        </p:txBody>
      </p:sp>
      <p:pic>
        <p:nvPicPr>
          <p:cNvPr id="1026" name="Picture 2" descr="C:\Users\tskinner\AppData\Local\Microsoft\Windows\Temporary Internet Files\Content.IE5\5TLF7MQJ\MC90044609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828800"/>
            <a:ext cx="1143914" cy="167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89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9000" y="2286000"/>
            <a:ext cx="2298634" cy="2514600"/>
          </a:xfrm>
        </p:spPr>
        <p:txBody>
          <a:bodyPr/>
          <a:lstStyle/>
          <a:p>
            <a:r>
              <a:rPr lang="en-US" dirty="0" smtClean="0"/>
              <a:t>What code would be used to insert a standard bulleted list?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475488"/>
          </a:xfrm>
        </p:spPr>
        <p:txBody>
          <a:bodyPr/>
          <a:lstStyle/>
          <a:p>
            <a:r>
              <a:rPr lang="en-US" dirty="0" smtClean="0"/>
              <a:t>Question: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114800" y="4419600"/>
            <a:ext cx="4648200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&lt;</a:t>
            </a:r>
            <a:r>
              <a:rPr lang="en-US" dirty="0" err="1" smtClean="0"/>
              <a:t>ul</a:t>
            </a:r>
            <a:r>
              <a:rPr lang="en-US" dirty="0" smtClean="0"/>
              <a:t>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25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9000" y="2286000"/>
            <a:ext cx="2298634" cy="2514600"/>
          </a:xfrm>
        </p:spPr>
        <p:txBody>
          <a:bodyPr/>
          <a:lstStyle/>
          <a:p>
            <a:r>
              <a:rPr lang="en-US" dirty="0" smtClean="0"/>
              <a:t>What is the standard code to bold words?</a:t>
            </a:r>
          </a:p>
          <a:p>
            <a:endParaRPr lang="en-US" dirty="0"/>
          </a:p>
          <a:p>
            <a:r>
              <a:rPr lang="en-US" dirty="0" smtClean="0"/>
              <a:t>What is the “old” deprecated tag for bold?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475488"/>
          </a:xfrm>
        </p:spPr>
        <p:txBody>
          <a:bodyPr/>
          <a:lstStyle/>
          <a:p>
            <a:r>
              <a:rPr lang="en-US" dirty="0" smtClean="0"/>
              <a:t>Question: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114800" y="4419600"/>
            <a:ext cx="4648200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&lt;strong&gt;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(replaced &lt;b&gt;)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04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9000" y="2286000"/>
            <a:ext cx="2298634" cy="2514600"/>
          </a:xfrm>
        </p:spPr>
        <p:txBody>
          <a:bodyPr/>
          <a:lstStyle/>
          <a:p>
            <a:r>
              <a:rPr lang="en-US" dirty="0" smtClean="0"/>
              <a:t>What is the standard code to italicize words?</a:t>
            </a:r>
          </a:p>
          <a:p>
            <a:endParaRPr lang="en-US" dirty="0"/>
          </a:p>
          <a:p>
            <a:r>
              <a:rPr lang="en-US" dirty="0" smtClean="0"/>
              <a:t>What is the “old” deprecated tag for italics?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475488"/>
          </a:xfrm>
        </p:spPr>
        <p:txBody>
          <a:bodyPr/>
          <a:lstStyle/>
          <a:p>
            <a:r>
              <a:rPr lang="en-US" dirty="0" smtClean="0"/>
              <a:t>Question: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114800" y="4419600"/>
            <a:ext cx="4648200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&lt;</a:t>
            </a:r>
            <a:r>
              <a:rPr lang="en-US" dirty="0" err="1" smtClean="0"/>
              <a:t>em</a:t>
            </a:r>
            <a:r>
              <a:rPr lang="en-US" dirty="0" smtClean="0"/>
              <a:t>&gt;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(replaced &lt;</a:t>
            </a:r>
            <a:r>
              <a:rPr lang="en-US" dirty="0" err="1" smtClean="0"/>
              <a:t>i</a:t>
            </a:r>
            <a:r>
              <a:rPr lang="en-US" dirty="0" smtClean="0"/>
              <a:t>&gt;)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52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9000" y="2286000"/>
            <a:ext cx="2298634" cy="2514600"/>
          </a:xfrm>
        </p:spPr>
        <p:txBody>
          <a:bodyPr/>
          <a:lstStyle/>
          <a:p>
            <a:r>
              <a:rPr lang="en-US" dirty="0" smtClean="0"/>
              <a:t>What is the tag used to insert a horizontal line?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475488"/>
          </a:xfrm>
        </p:spPr>
        <p:txBody>
          <a:bodyPr/>
          <a:lstStyle/>
          <a:p>
            <a:r>
              <a:rPr lang="en-US" dirty="0" smtClean="0"/>
              <a:t>Question: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114800" y="4419600"/>
            <a:ext cx="4648200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&lt;</a:t>
            </a:r>
            <a:r>
              <a:rPr lang="en-US" dirty="0" err="1" smtClean="0"/>
              <a:t>hr</a:t>
            </a:r>
            <a:r>
              <a:rPr lang="en-US" dirty="0" smtClean="0"/>
              <a:t> /&gt;</a:t>
            </a:r>
          </a:p>
          <a:p>
            <a:pPr algn="ctr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"/>
            <a:ext cx="3527679" cy="4008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4038600" y="3429000"/>
            <a:ext cx="9144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56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9000" y="2286000"/>
            <a:ext cx="2298634" cy="2514600"/>
          </a:xfrm>
        </p:spPr>
        <p:txBody>
          <a:bodyPr/>
          <a:lstStyle/>
          <a:p>
            <a:r>
              <a:rPr lang="en-US" dirty="0" smtClean="0"/>
              <a:t>What is the tag used to insert a paragraph with indented left and right margins?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475488"/>
          </a:xfrm>
        </p:spPr>
        <p:txBody>
          <a:bodyPr/>
          <a:lstStyle/>
          <a:p>
            <a:r>
              <a:rPr lang="en-US" dirty="0" smtClean="0"/>
              <a:t>Question: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114800" y="4419600"/>
            <a:ext cx="4648200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&lt;</a:t>
            </a:r>
            <a:r>
              <a:rPr lang="en-US" dirty="0" err="1" smtClean="0"/>
              <a:t>blockquote</a:t>
            </a:r>
            <a:r>
              <a:rPr lang="en-US" dirty="0" smtClean="0"/>
              <a:t>&gt;</a:t>
            </a:r>
          </a:p>
          <a:p>
            <a:pPr algn="ctr"/>
            <a:endParaRPr lang="en-US" dirty="0"/>
          </a:p>
        </p:txBody>
      </p:sp>
      <p:pic>
        <p:nvPicPr>
          <p:cNvPr id="4098" name="Picture 2" descr="http://reference.sitepoint.com/html/figures/blockquo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308734"/>
            <a:ext cx="4800600" cy="158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3581400" y="2137336"/>
            <a:ext cx="9144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16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9000" y="2286000"/>
            <a:ext cx="2298634" cy="2514600"/>
          </a:xfrm>
        </p:spPr>
        <p:txBody>
          <a:bodyPr/>
          <a:lstStyle/>
          <a:p>
            <a:r>
              <a:rPr lang="en-US" dirty="0" smtClean="0"/>
              <a:t>What would the size be of the text pointed to if all are headings in HTML?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475488"/>
          </a:xfrm>
        </p:spPr>
        <p:txBody>
          <a:bodyPr/>
          <a:lstStyle/>
          <a:p>
            <a:r>
              <a:rPr lang="en-US" dirty="0" smtClean="0"/>
              <a:t>Question: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114800" y="4419600"/>
            <a:ext cx="4648200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&lt;h4&gt;</a:t>
            </a:r>
          </a:p>
          <a:p>
            <a:pPr algn="ctr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838700" y="762000"/>
            <a:ext cx="3771900" cy="2895600"/>
            <a:chOff x="4838700" y="762000"/>
            <a:chExt cx="3771900" cy="2895600"/>
          </a:xfrm>
        </p:grpSpPr>
        <p:pic>
          <p:nvPicPr>
            <p:cNvPr id="7170" name="Picture 2" descr="http://coredogs.com/content_media/lessons/clientcore/web_page_with_text/heading-tags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8700" y="1066800"/>
              <a:ext cx="3200400" cy="2543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Snip and Round Single Corner Rectangle 1"/>
            <p:cNvSpPr/>
            <p:nvPr/>
          </p:nvSpPr>
          <p:spPr>
            <a:xfrm>
              <a:off x="5943600" y="762000"/>
              <a:ext cx="2667000" cy="2895600"/>
            </a:xfrm>
            <a:prstGeom prst="snip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" name="Straight Arrow Connector 2"/>
          <p:cNvCxnSpPr/>
          <p:nvPr/>
        </p:nvCxnSpPr>
        <p:spPr>
          <a:xfrm flipV="1">
            <a:off x="4038600" y="2590800"/>
            <a:ext cx="9144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46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9000" y="2286000"/>
            <a:ext cx="2298634" cy="2514600"/>
          </a:xfrm>
        </p:spPr>
        <p:txBody>
          <a:bodyPr/>
          <a:lstStyle/>
          <a:p>
            <a:r>
              <a:rPr lang="en-US" dirty="0" smtClean="0"/>
              <a:t>What is the hexadecimal color code for BLACK?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475488"/>
          </a:xfrm>
        </p:spPr>
        <p:txBody>
          <a:bodyPr/>
          <a:lstStyle/>
          <a:p>
            <a:r>
              <a:rPr lang="en-US" dirty="0" smtClean="0"/>
              <a:t>Question: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114800" y="4419600"/>
            <a:ext cx="4648200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#000000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447800"/>
            <a:ext cx="481965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299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9000" y="2286000"/>
            <a:ext cx="2298634" cy="2514600"/>
          </a:xfrm>
        </p:spPr>
        <p:txBody>
          <a:bodyPr/>
          <a:lstStyle/>
          <a:p>
            <a:r>
              <a:rPr lang="en-US" dirty="0" smtClean="0"/>
              <a:t>#FFFFFF represents what color?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475488"/>
          </a:xfrm>
        </p:spPr>
        <p:txBody>
          <a:bodyPr/>
          <a:lstStyle/>
          <a:p>
            <a:r>
              <a:rPr lang="en-US" dirty="0" smtClean="0"/>
              <a:t>Question: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114800" y="4419600"/>
            <a:ext cx="4648200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white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0"/>
            <a:ext cx="2549912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25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9000" y="2286000"/>
            <a:ext cx="2298634" cy="2514600"/>
          </a:xfrm>
        </p:spPr>
        <p:txBody>
          <a:bodyPr/>
          <a:lstStyle/>
          <a:p>
            <a:r>
              <a:rPr lang="en-US" dirty="0" smtClean="0"/>
              <a:t>Block OR inline element?</a:t>
            </a:r>
          </a:p>
          <a:p>
            <a:endParaRPr lang="en-US" dirty="0"/>
          </a:p>
          <a:p>
            <a:r>
              <a:rPr lang="en-US" dirty="0" smtClean="0"/>
              <a:t>&lt;p&gt;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475488"/>
          </a:xfrm>
        </p:spPr>
        <p:txBody>
          <a:bodyPr/>
          <a:lstStyle/>
          <a:p>
            <a:r>
              <a:rPr lang="en-US" dirty="0" smtClean="0"/>
              <a:t>Question: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114800" y="4419600"/>
            <a:ext cx="4648200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36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a partner…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Take turns answering questions; the correct answer will appear when you click. Good luck!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93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9000" y="2286000"/>
            <a:ext cx="2298634" cy="2514600"/>
          </a:xfrm>
        </p:spPr>
        <p:txBody>
          <a:bodyPr/>
          <a:lstStyle/>
          <a:p>
            <a:r>
              <a:rPr lang="en-US" dirty="0" smtClean="0"/>
              <a:t>Block OR inline element?</a:t>
            </a:r>
          </a:p>
          <a:p>
            <a:endParaRPr lang="en-US" dirty="0"/>
          </a:p>
          <a:p>
            <a:r>
              <a:rPr lang="en-US" dirty="0" smtClean="0"/>
              <a:t>&lt;</a:t>
            </a:r>
            <a:r>
              <a:rPr lang="en-US" dirty="0" err="1" smtClean="0"/>
              <a:t>ul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475488"/>
          </a:xfrm>
        </p:spPr>
        <p:txBody>
          <a:bodyPr/>
          <a:lstStyle/>
          <a:p>
            <a:r>
              <a:rPr lang="en-US" dirty="0" smtClean="0"/>
              <a:t>Question: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114800" y="4419600"/>
            <a:ext cx="4648200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44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9000" y="2286000"/>
            <a:ext cx="2298634" cy="2514600"/>
          </a:xfrm>
        </p:spPr>
        <p:txBody>
          <a:bodyPr/>
          <a:lstStyle/>
          <a:p>
            <a:r>
              <a:rPr lang="en-US" dirty="0" smtClean="0"/>
              <a:t>Block OR inline element?</a:t>
            </a:r>
          </a:p>
          <a:p>
            <a:endParaRPr lang="en-US" dirty="0"/>
          </a:p>
          <a:p>
            <a:r>
              <a:rPr lang="en-US" dirty="0" smtClean="0"/>
              <a:t>&lt;</a:t>
            </a:r>
            <a:r>
              <a:rPr lang="en-US" dirty="0" err="1" smtClean="0"/>
              <a:t>hr</a:t>
            </a:r>
            <a:r>
              <a:rPr lang="en-US" dirty="0" smtClean="0"/>
              <a:t> /&gt;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475488"/>
          </a:xfrm>
        </p:spPr>
        <p:txBody>
          <a:bodyPr/>
          <a:lstStyle/>
          <a:p>
            <a:r>
              <a:rPr lang="en-US" dirty="0" smtClean="0"/>
              <a:t>Question: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114800" y="4419600"/>
            <a:ext cx="4648200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82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9000" y="2286000"/>
            <a:ext cx="2298634" cy="2514600"/>
          </a:xfrm>
        </p:spPr>
        <p:txBody>
          <a:bodyPr/>
          <a:lstStyle/>
          <a:p>
            <a:r>
              <a:rPr lang="en-US" dirty="0" smtClean="0"/>
              <a:t>Block OR inline element?</a:t>
            </a:r>
          </a:p>
          <a:p>
            <a:endParaRPr lang="en-US" dirty="0"/>
          </a:p>
          <a:p>
            <a:r>
              <a:rPr lang="en-US" dirty="0" smtClean="0"/>
              <a:t>&lt;</a:t>
            </a:r>
            <a:r>
              <a:rPr lang="en-US" dirty="0" err="1" smtClean="0"/>
              <a:t>br</a:t>
            </a:r>
            <a:r>
              <a:rPr lang="en-US" dirty="0" smtClean="0"/>
              <a:t> /&gt;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475488"/>
          </a:xfrm>
        </p:spPr>
        <p:txBody>
          <a:bodyPr/>
          <a:lstStyle/>
          <a:p>
            <a:r>
              <a:rPr lang="en-US" dirty="0" smtClean="0"/>
              <a:t>Question: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114800" y="4419600"/>
            <a:ext cx="4648200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28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9000" y="2286000"/>
            <a:ext cx="2298634" cy="2514600"/>
          </a:xfrm>
        </p:spPr>
        <p:txBody>
          <a:bodyPr/>
          <a:lstStyle/>
          <a:p>
            <a:r>
              <a:rPr lang="en-US" dirty="0" smtClean="0"/>
              <a:t>Block OR inline element?</a:t>
            </a:r>
          </a:p>
          <a:p>
            <a:endParaRPr lang="en-US" dirty="0"/>
          </a:p>
          <a:p>
            <a:r>
              <a:rPr lang="en-US" dirty="0" smtClean="0"/>
              <a:t>&lt;strong&gt;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475488"/>
          </a:xfrm>
        </p:spPr>
        <p:txBody>
          <a:bodyPr/>
          <a:lstStyle/>
          <a:p>
            <a:r>
              <a:rPr lang="en-US" dirty="0" smtClean="0"/>
              <a:t>Question: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114800" y="4419600"/>
            <a:ext cx="4648200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23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9000" y="2286000"/>
            <a:ext cx="2298634" cy="2514600"/>
          </a:xfrm>
        </p:spPr>
        <p:txBody>
          <a:bodyPr/>
          <a:lstStyle/>
          <a:p>
            <a:r>
              <a:rPr lang="en-US" dirty="0" smtClean="0"/>
              <a:t>Block OR inline element?</a:t>
            </a:r>
          </a:p>
          <a:p>
            <a:endParaRPr lang="en-US" dirty="0"/>
          </a:p>
          <a:p>
            <a:r>
              <a:rPr lang="en-US" dirty="0" smtClean="0"/>
              <a:t>&lt;span&gt;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475488"/>
          </a:xfrm>
        </p:spPr>
        <p:txBody>
          <a:bodyPr/>
          <a:lstStyle/>
          <a:p>
            <a:r>
              <a:rPr lang="en-US" dirty="0" smtClean="0"/>
              <a:t>Question: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114800" y="4419600"/>
            <a:ext cx="4648200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64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9000" y="2286000"/>
            <a:ext cx="2298634" cy="2514600"/>
          </a:xfrm>
        </p:spPr>
        <p:txBody>
          <a:bodyPr/>
          <a:lstStyle/>
          <a:p>
            <a:r>
              <a:rPr lang="en-US" dirty="0" smtClean="0"/>
              <a:t>Block OR inline element?</a:t>
            </a:r>
          </a:p>
          <a:p>
            <a:endParaRPr lang="en-US" dirty="0"/>
          </a:p>
          <a:p>
            <a:r>
              <a:rPr lang="en-US" dirty="0" smtClean="0"/>
              <a:t>&lt;</a:t>
            </a:r>
            <a:r>
              <a:rPr lang="en-US" dirty="0" err="1" smtClean="0"/>
              <a:t>img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475488"/>
          </a:xfrm>
        </p:spPr>
        <p:txBody>
          <a:bodyPr/>
          <a:lstStyle/>
          <a:p>
            <a:r>
              <a:rPr lang="en-US" dirty="0" smtClean="0"/>
              <a:t>Question: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114800" y="4419600"/>
            <a:ext cx="4648200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98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9000" y="2286000"/>
            <a:ext cx="2298634" cy="2514600"/>
          </a:xfrm>
        </p:spPr>
        <p:txBody>
          <a:bodyPr/>
          <a:lstStyle/>
          <a:p>
            <a:r>
              <a:rPr lang="en-US" dirty="0" smtClean="0"/>
              <a:t>Block OR inline element?</a:t>
            </a:r>
          </a:p>
          <a:p>
            <a:endParaRPr lang="en-US" dirty="0"/>
          </a:p>
          <a:p>
            <a:r>
              <a:rPr lang="en-US" dirty="0" smtClean="0"/>
              <a:t>&lt;</a:t>
            </a:r>
            <a:r>
              <a:rPr lang="en-US" dirty="0" err="1" smtClean="0"/>
              <a:t>ol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475488"/>
          </a:xfrm>
        </p:spPr>
        <p:txBody>
          <a:bodyPr/>
          <a:lstStyle/>
          <a:p>
            <a:r>
              <a:rPr lang="en-US" dirty="0" smtClean="0"/>
              <a:t>Question: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114800" y="4419600"/>
            <a:ext cx="4648200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58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9000" y="2286000"/>
            <a:ext cx="2298634" cy="2514600"/>
          </a:xfrm>
        </p:spPr>
        <p:txBody>
          <a:bodyPr/>
          <a:lstStyle/>
          <a:p>
            <a:r>
              <a:rPr lang="en-US" dirty="0" smtClean="0"/>
              <a:t>Block OR inline element?</a:t>
            </a:r>
          </a:p>
          <a:p>
            <a:endParaRPr lang="en-US" dirty="0"/>
          </a:p>
          <a:p>
            <a:r>
              <a:rPr lang="en-US" dirty="0" smtClean="0"/>
              <a:t>&lt;</a:t>
            </a:r>
            <a:r>
              <a:rPr lang="en-US" dirty="0" err="1" smtClean="0"/>
              <a:t>em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475488"/>
          </a:xfrm>
        </p:spPr>
        <p:txBody>
          <a:bodyPr/>
          <a:lstStyle/>
          <a:p>
            <a:r>
              <a:rPr lang="en-US" dirty="0" smtClean="0"/>
              <a:t>Question: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114800" y="4419600"/>
            <a:ext cx="4648200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68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9000" y="2286000"/>
            <a:ext cx="2298634" cy="2514600"/>
          </a:xfrm>
        </p:spPr>
        <p:txBody>
          <a:bodyPr/>
          <a:lstStyle/>
          <a:p>
            <a:r>
              <a:rPr lang="en-US" dirty="0" smtClean="0"/>
              <a:t>The information in the &lt;TITLE&gt; tag displays where?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475488"/>
          </a:xfrm>
        </p:spPr>
        <p:txBody>
          <a:bodyPr/>
          <a:lstStyle/>
          <a:p>
            <a:r>
              <a:rPr lang="en-US" dirty="0" smtClean="0"/>
              <a:t>Question: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114800" y="4419600"/>
            <a:ext cx="4648200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Blue title bar or tab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1000"/>
            <a:ext cx="3217528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607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9000" y="2286000"/>
            <a:ext cx="2298634" cy="2514600"/>
          </a:xfrm>
        </p:spPr>
        <p:txBody>
          <a:bodyPr/>
          <a:lstStyle/>
          <a:p>
            <a:r>
              <a:rPr lang="en-US" dirty="0" smtClean="0"/>
              <a:t>What is the purpose of the “alt” attribute in an image?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475488"/>
          </a:xfrm>
        </p:spPr>
        <p:txBody>
          <a:bodyPr/>
          <a:lstStyle/>
          <a:p>
            <a:r>
              <a:rPr lang="en-US" dirty="0" smtClean="0"/>
              <a:t>Question: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114800" y="4419600"/>
            <a:ext cx="4648200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It is used for accessibility purposes (screen readers, specifically) or if images are disabled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905000"/>
            <a:ext cx="458152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6438900" y="1219200"/>
            <a:ext cx="64770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4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9000" y="2286000"/>
            <a:ext cx="2298634" cy="2514600"/>
          </a:xfrm>
        </p:spPr>
        <p:txBody>
          <a:bodyPr/>
          <a:lstStyle/>
          <a:p>
            <a:r>
              <a:rPr lang="en-US" dirty="0" smtClean="0"/>
              <a:t>The default horizontal alignment for &lt;P&gt; is--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475488"/>
          </a:xfrm>
        </p:spPr>
        <p:txBody>
          <a:bodyPr/>
          <a:lstStyle/>
          <a:p>
            <a:r>
              <a:rPr lang="en-US" dirty="0" smtClean="0"/>
              <a:t>Question: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114800" y="4953000"/>
            <a:ext cx="464820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22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9000" y="2286000"/>
            <a:ext cx="2298634" cy="2514600"/>
          </a:xfrm>
        </p:spPr>
        <p:txBody>
          <a:bodyPr/>
          <a:lstStyle/>
          <a:p>
            <a:r>
              <a:rPr lang="en-US" dirty="0" smtClean="0"/>
              <a:t>Which TWO </a:t>
            </a:r>
            <a:r>
              <a:rPr lang="en-US" b="1" dirty="0" smtClean="0"/>
              <a:t>image</a:t>
            </a:r>
            <a:r>
              <a:rPr lang="en-US" dirty="0" smtClean="0"/>
              <a:t> formats are </a:t>
            </a:r>
            <a:r>
              <a:rPr lang="en-US" u="sng" dirty="0" smtClean="0"/>
              <a:t>most</a:t>
            </a:r>
            <a:r>
              <a:rPr lang="en-US" dirty="0" smtClean="0"/>
              <a:t> widely accepted on the web?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475488"/>
          </a:xfrm>
        </p:spPr>
        <p:txBody>
          <a:bodyPr/>
          <a:lstStyle/>
          <a:p>
            <a:r>
              <a:rPr lang="en-US" dirty="0" smtClean="0"/>
              <a:t>Question: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114800" y="4419600"/>
            <a:ext cx="4648200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GIF and JPG (PNG are supported but are not as frequent…yet!)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882" y="762000"/>
            <a:ext cx="3188035" cy="317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910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9000" y="2286000"/>
            <a:ext cx="2298634" cy="2514600"/>
          </a:xfrm>
        </p:spPr>
        <p:txBody>
          <a:bodyPr/>
          <a:lstStyle/>
          <a:p>
            <a:r>
              <a:rPr lang="en-US" dirty="0" smtClean="0"/>
              <a:t>Which image format supports both transparency and is used for animation?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475488"/>
          </a:xfrm>
        </p:spPr>
        <p:txBody>
          <a:bodyPr/>
          <a:lstStyle/>
          <a:p>
            <a:r>
              <a:rPr lang="en-US" dirty="0" smtClean="0"/>
              <a:t>Question: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114800" y="4419600"/>
            <a:ext cx="4648200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GIF</a:t>
            </a:r>
            <a:endParaRPr lang="en-US" dirty="0"/>
          </a:p>
        </p:txBody>
      </p:sp>
      <p:pic>
        <p:nvPicPr>
          <p:cNvPr id="13314" name="Picture 2" descr="http://designtutorials4u.com/wp-content/woo_custom/15-forma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990600"/>
            <a:ext cx="3333750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83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9000" y="2286000"/>
            <a:ext cx="2298634" cy="2514600"/>
          </a:xfrm>
        </p:spPr>
        <p:txBody>
          <a:bodyPr/>
          <a:lstStyle/>
          <a:p>
            <a:r>
              <a:rPr lang="en-US" dirty="0" smtClean="0"/>
              <a:t>What symbol must all hexadecimal color codes appear with?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475488"/>
          </a:xfrm>
        </p:spPr>
        <p:txBody>
          <a:bodyPr/>
          <a:lstStyle/>
          <a:p>
            <a:r>
              <a:rPr lang="en-US" dirty="0" smtClean="0"/>
              <a:t>Question: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114800" y="4419600"/>
            <a:ext cx="4648200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#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905000"/>
            <a:ext cx="4314825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515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9000" y="2286000"/>
            <a:ext cx="2298634" cy="2514600"/>
          </a:xfrm>
        </p:spPr>
        <p:txBody>
          <a:bodyPr/>
          <a:lstStyle/>
          <a:p>
            <a:r>
              <a:rPr lang="en-US" dirty="0" smtClean="0"/>
              <a:t>Which CSS property is used with this value:</a:t>
            </a:r>
          </a:p>
          <a:p>
            <a:endParaRPr lang="en-US" dirty="0"/>
          </a:p>
          <a:p>
            <a:r>
              <a:rPr lang="en-US" dirty="0" smtClean="0"/>
              <a:t>Verdana, Arial, sans-serif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475488"/>
          </a:xfrm>
        </p:spPr>
        <p:txBody>
          <a:bodyPr/>
          <a:lstStyle/>
          <a:p>
            <a:r>
              <a:rPr lang="en-US" dirty="0" smtClean="0"/>
              <a:t>Question: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114800" y="4419600"/>
            <a:ext cx="4648200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font-family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6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9000" y="2286000"/>
            <a:ext cx="2298634" cy="2514600"/>
          </a:xfrm>
        </p:spPr>
        <p:txBody>
          <a:bodyPr/>
          <a:lstStyle/>
          <a:p>
            <a:r>
              <a:rPr lang="en-US" dirty="0" smtClean="0"/>
              <a:t>Which CSS property is used with this value:</a:t>
            </a:r>
          </a:p>
          <a:p>
            <a:endParaRPr lang="en-US" dirty="0"/>
          </a:p>
          <a:p>
            <a:r>
              <a:rPr lang="en-US" dirty="0" smtClean="0"/>
              <a:t>underline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475488"/>
          </a:xfrm>
        </p:spPr>
        <p:txBody>
          <a:bodyPr/>
          <a:lstStyle/>
          <a:p>
            <a:r>
              <a:rPr lang="en-US" dirty="0" smtClean="0"/>
              <a:t>Question: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114800" y="4419600"/>
            <a:ext cx="4648200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text-decoration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78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9000" y="2286000"/>
            <a:ext cx="2298634" cy="2514600"/>
          </a:xfrm>
        </p:spPr>
        <p:txBody>
          <a:bodyPr/>
          <a:lstStyle/>
          <a:p>
            <a:r>
              <a:rPr lang="en-US" dirty="0" smtClean="0"/>
              <a:t>Which CSS property is used with this value:</a:t>
            </a:r>
          </a:p>
          <a:p>
            <a:endParaRPr lang="en-US" dirty="0"/>
          </a:p>
          <a:p>
            <a:r>
              <a:rPr lang="en-US" dirty="0" smtClean="0"/>
              <a:t>italic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475488"/>
          </a:xfrm>
        </p:spPr>
        <p:txBody>
          <a:bodyPr/>
          <a:lstStyle/>
          <a:p>
            <a:r>
              <a:rPr lang="en-US" dirty="0" smtClean="0"/>
              <a:t>Question: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114800" y="4419600"/>
            <a:ext cx="4648200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font-style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16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9000" y="2286000"/>
            <a:ext cx="2298634" cy="2514600"/>
          </a:xfrm>
        </p:spPr>
        <p:txBody>
          <a:bodyPr/>
          <a:lstStyle/>
          <a:p>
            <a:r>
              <a:rPr lang="en-US" dirty="0" smtClean="0"/>
              <a:t>Which CSS property is used with this value:</a:t>
            </a:r>
          </a:p>
          <a:p>
            <a:endParaRPr lang="en-US" dirty="0"/>
          </a:p>
          <a:p>
            <a:r>
              <a:rPr lang="en-US" dirty="0" smtClean="0"/>
              <a:t>bold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475488"/>
          </a:xfrm>
        </p:spPr>
        <p:txBody>
          <a:bodyPr/>
          <a:lstStyle/>
          <a:p>
            <a:r>
              <a:rPr lang="en-US" dirty="0" smtClean="0"/>
              <a:t>Question: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114800" y="4419600"/>
            <a:ext cx="4648200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font-weight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24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9000" y="2286000"/>
            <a:ext cx="2298634" cy="2514600"/>
          </a:xfrm>
        </p:spPr>
        <p:txBody>
          <a:bodyPr/>
          <a:lstStyle/>
          <a:p>
            <a:r>
              <a:rPr lang="en-US" dirty="0" smtClean="0"/>
              <a:t>Which CSS property is used with this value:</a:t>
            </a:r>
          </a:p>
          <a:p>
            <a:endParaRPr lang="en-US" dirty="0"/>
          </a:p>
          <a:p>
            <a:r>
              <a:rPr lang="en-US" dirty="0" smtClean="0"/>
              <a:t>#000000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475488"/>
          </a:xfrm>
        </p:spPr>
        <p:txBody>
          <a:bodyPr/>
          <a:lstStyle/>
          <a:p>
            <a:r>
              <a:rPr lang="en-US" dirty="0" smtClean="0"/>
              <a:t>Question: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114800" y="4419600"/>
            <a:ext cx="4648200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background-color OR</a:t>
            </a:r>
          </a:p>
          <a:p>
            <a:pPr algn="ctr"/>
            <a:r>
              <a:rPr lang="en-US" dirty="0" smtClean="0"/>
              <a:t>color OR border-color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9000" y="2286000"/>
            <a:ext cx="2298634" cy="2514600"/>
          </a:xfrm>
        </p:spPr>
        <p:txBody>
          <a:bodyPr/>
          <a:lstStyle/>
          <a:p>
            <a:r>
              <a:rPr lang="en-US" dirty="0" smtClean="0"/>
              <a:t>Which CSS property is used with this value:</a:t>
            </a:r>
          </a:p>
          <a:p>
            <a:endParaRPr lang="en-US" dirty="0"/>
          </a:p>
          <a:p>
            <a:r>
              <a:rPr lang="en-US" dirty="0" err="1" smtClean="0"/>
              <a:t>url</a:t>
            </a:r>
            <a:r>
              <a:rPr lang="en-US" dirty="0" smtClean="0"/>
              <a:t>(background.gif)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475488"/>
          </a:xfrm>
        </p:spPr>
        <p:txBody>
          <a:bodyPr/>
          <a:lstStyle/>
          <a:p>
            <a:r>
              <a:rPr lang="en-US" dirty="0" smtClean="0"/>
              <a:t>Question: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962400" y="4410342"/>
            <a:ext cx="4648200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background-image OR </a:t>
            </a:r>
            <a:br>
              <a:rPr lang="en-US" dirty="0" smtClean="0"/>
            </a:br>
            <a:r>
              <a:rPr lang="en-US" dirty="0" smtClean="0"/>
              <a:t>list-style-image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39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9000" y="2286000"/>
            <a:ext cx="2298634" cy="2514600"/>
          </a:xfrm>
        </p:spPr>
        <p:txBody>
          <a:bodyPr/>
          <a:lstStyle/>
          <a:p>
            <a:r>
              <a:rPr lang="en-US" dirty="0" smtClean="0"/>
              <a:t>Which CSS property is used with this value:</a:t>
            </a:r>
          </a:p>
          <a:p>
            <a:endParaRPr lang="en-US" dirty="0"/>
          </a:p>
          <a:p>
            <a:r>
              <a:rPr lang="en-US" dirty="0" smtClean="0"/>
              <a:t>thick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475488"/>
          </a:xfrm>
        </p:spPr>
        <p:txBody>
          <a:bodyPr/>
          <a:lstStyle/>
          <a:p>
            <a:r>
              <a:rPr lang="en-US" dirty="0" smtClean="0"/>
              <a:t>Question: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962400" y="4410342"/>
            <a:ext cx="4648200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border-width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9000" y="2286000"/>
            <a:ext cx="2298634" cy="2514600"/>
          </a:xfrm>
        </p:spPr>
        <p:txBody>
          <a:bodyPr/>
          <a:lstStyle/>
          <a:p>
            <a:r>
              <a:rPr lang="en-US" dirty="0" smtClean="0"/>
              <a:t>Which tag is used to create a line break?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475488"/>
          </a:xfrm>
        </p:spPr>
        <p:txBody>
          <a:bodyPr/>
          <a:lstStyle/>
          <a:p>
            <a:r>
              <a:rPr lang="en-US" dirty="0" smtClean="0"/>
              <a:t>Question: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114800" y="4953000"/>
            <a:ext cx="464820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&lt;</a:t>
            </a:r>
            <a:r>
              <a:rPr lang="en-US" dirty="0" err="1" smtClean="0"/>
              <a:t>br</a:t>
            </a:r>
            <a:r>
              <a:rPr lang="en-US" dirty="0" smtClean="0"/>
              <a:t> /&gt;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91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9000" y="2286000"/>
            <a:ext cx="2298634" cy="2514600"/>
          </a:xfrm>
        </p:spPr>
        <p:txBody>
          <a:bodyPr/>
          <a:lstStyle/>
          <a:p>
            <a:r>
              <a:rPr lang="en-US" dirty="0" smtClean="0"/>
              <a:t>Which CSS property is used with this value:</a:t>
            </a:r>
          </a:p>
          <a:p>
            <a:endParaRPr lang="en-US" dirty="0"/>
          </a:p>
          <a:p>
            <a:r>
              <a:rPr lang="en-US" dirty="0" smtClean="0"/>
              <a:t>dotted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475488"/>
          </a:xfrm>
        </p:spPr>
        <p:txBody>
          <a:bodyPr/>
          <a:lstStyle/>
          <a:p>
            <a:r>
              <a:rPr lang="en-US" dirty="0" smtClean="0"/>
              <a:t>Question: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038600" y="4414259"/>
            <a:ext cx="4648200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border-style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15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9000" y="2286000"/>
            <a:ext cx="2298634" cy="2514600"/>
          </a:xfrm>
        </p:spPr>
        <p:txBody>
          <a:bodyPr/>
          <a:lstStyle/>
          <a:p>
            <a:r>
              <a:rPr lang="en-US" dirty="0" smtClean="0"/>
              <a:t>Which CSS property is used with this value:</a:t>
            </a:r>
          </a:p>
          <a:p>
            <a:endParaRPr lang="en-US" dirty="0"/>
          </a:p>
          <a:p>
            <a:r>
              <a:rPr lang="en-US" dirty="0" smtClean="0"/>
              <a:t>1.6em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or random numbers…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475488"/>
          </a:xfrm>
        </p:spPr>
        <p:txBody>
          <a:bodyPr/>
          <a:lstStyle/>
          <a:p>
            <a:r>
              <a:rPr lang="en-US" dirty="0" smtClean="0"/>
              <a:t>Question: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038600" y="4414259"/>
            <a:ext cx="4648200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line-height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65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9000" y="2286000"/>
            <a:ext cx="2298634" cy="2514600"/>
          </a:xfrm>
        </p:spPr>
        <p:txBody>
          <a:bodyPr/>
          <a:lstStyle/>
          <a:p>
            <a:r>
              <a:rPr lang="en-US" dirty="0" smtClean="0"/>
              <a:t>Which CSS property is used with this value:</a:t>
            </a:r>
          </a:p>
          <a:p>
            <a:endParaRPr lang="en-US" dirty="0"/>
          </a:p>
          <a:p>
            <a:r>
              <a:rPr lang="en-US" dirty="0" err="1" smtClean="0"/>
              <a:t>overline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475488"/>
          </a:xfrm>
        </p:spPr>
        <p:txBody>
          <a:bodyPr/>
          <a:lstStyle/>
          <a:p>
            <a:r>
              <a:rPr lang="en-US" dirty="0" smtClean="0"/>
              <a:t>Question: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038600" y="4414259"/>
            <a:ext cx="4648200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Text-decoration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49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9000" y="2286000"/>
            <a:ext cx="2298634" cy="2514600"/>
          </a:xfrm>
        </p:spPr>
        <p:txBody>
          <a:bodyPr/>
          <a:lstStyle/>
          <a:p>
            <a:r>
              <a:rPr lang="en-US" dirty="0" smtClean="0"/>
              <a:t>Which CSS property is used with this value:</a:t>
            </a:r>
          </a:p>
          <a:p>
            <a:endParaRPr lang="en-US" dirty="0"/>
          </a:p>
          <a:p>
            <a:r>
              <a:rPr lang="en-US" dirty="0" smtClean="0"/>
              <a:t>Small, large or 10pt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475488"/>
          </a:xfrm>
        </p:spPr>
        <p:txBody>
          <a:bodyPr/>
          <a:lstStyle/>
          <a:p>
            <a:r>
              <a:rPr lang="en-US" dirty="0" smtClean="0"/>
              <a:t>Question: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038600" y="4414259"/>
            <a:ext cx="4648200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Font-size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93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9000" y="2286000"/>
            <a:ext cx="2298634" cy="2514600"/>
          </a:xfrm>
        </p:spPr>
        <p:txBody>
          <a:bodyPr/>
          <a:lstStyle/>
          <a:p>
            <a:r>
              <a:rPr lang="en-US" dirty="0" smtClean="0"/>
              <a:t>What is the default bullet type called?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475488"/>
          </a:xfrm>
        </p:spPr>
        <p:txBody>
          <a:bodyPr/>
          <a:lstStyle/>
          <a:p>
            <a:r>
              <a:rPr lang="en-US" dirty="0" smtClean="0"/>
              <a:t>Question: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038600" y="4414259"/>
            <a:ext cx="4648200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disc</a:t>
            </a:r>
            <a:endParaRPr lang="en-US" dirty="0"/>
          </a:p>
        </p:txBody>
      </p:sp>
      <p:pic>
        <p:nvPicPr>
          <p:cNvPr id="47106" name="Picture 2" descr="http://images.freeola.co.uk/knowledge-base/unordered-list-types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33400"/>
            <a:ext cx="1800225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57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9000" y="2286000"/>
            <a:ext cx="2298634" cy="2514600"/>
          </a:xfrm>
        </p:spPr>
        <p:txBody>
          <a:bodyPr/>
          <a:lstStyle/>
          <a:p>
            <a:r>
              <a:rPr lang="en-US" dirty="0" smtClean="0"/>
              <a:t>What is the hollow bullet type called?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475488"/>
          </a:xfrm>
        </p:spPr>
        <p:txBody>
          <a:bodyPr/>
          <a:lstStyle/>
          <a:p>
            <a:r>
              <a:rPr lang="en-US" dirty="0" smtClean="0"/>
              <a:t>Question: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038600" y="4414259"/>
            <a:ext cx="4648200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circle</a:t>
            </a:r>
            <a:endParaRPr lang="en-US" dirty="0"/>
          </a:p>
        </p:txBody>
      </p:sp>
      <p:pic>
        <p:nvPicPr>
          <p:cNvPr id="47106" name="Picture 2" descr="http://images.freeola.co.uk/knowledge-base/unordered-list-types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33400"/>
            <a:ext cx="1800225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85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9000" y="2286000"/>
            <a:ext cx="2298634" cy="2514600"/>
          </a:xfrm>
        </p:spPr>
        <p:txBody>
          <a:bodyPr/>
          <a:lstStyle/>
          <a:p>
            <a:r>
              <a:rPr lang="en-US" dirty="0" smtClean="0"/>
              <a:t>To set up the layout and structure of the website, it is most practice to utilize: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475488"/>
          </a:xfrm>
        </p:spPr>
        <p:txBody>
          <a:bodyPr/>
          <a:lstStyle/>
          <a:p>
            <a:r>
              <a:rPr lang="en-US" dirty="0" smtClean="0"/>
              <a:t>Question: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038600" y="4414259"/>
            <a:ext cx="4648200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divs</a:t>
            </a:r>
            <a:endParaRPr lang="en-US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1371600"/>
            <a:ext cx="1828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09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9000" y="2286000"/>
            <a:ext cx="2298634" cy="2514600"/>
          </a:xfrm>
        </p:spPr>
        <p:txBody>
          <a:bodyPr/>
          <a:lstStyle/>
          <a:p>
            <a:r>
              <a:rPr lang="en-US" dirty="0" smtClean="0"/>
              <a:t>What is that fancy thing up by the URL called?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475488"/>
          </a:xfrm>
        </p:spPr>
        <p:txBody>
          <a:bodyPr/>
          <a:lstStyle/>
          <a:p>
            <a:r>
              <a:rPr lang="en-US" dirty="0" smtClean="0"/>
              <a:t>Question: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038600" y="4414259"/>
            <a:ext cx="4648200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Favicon</a:t>
            </a:r>
            <a:endParaRPr lang="en-US" dirty="0"/>
          </a:p>
        </p:txBody>
      </p:sp>
      <p:pic>
        <p:nvPicPr>
          <p:cNvPr id="23554" name="Picture 2" descr="http://www.siteshelp.com/_/rsrc/1282609578511/how-to/adding-custom-favicon-in-google-sites/favicon-in-google-s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726" y="457200"/>
            <a:ext cx="4773778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10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9000" y="2286000"/>
            <a:ext cx="2298634" cy="2514600"/>
          </a:xfrm>
        </p:spPr>
        <p:txBody>
          <a:bodyPr/>
          <a:lstStyle/>
          <a:p>
            <a:r>
              <a:rPr lang="en-US" dirty="0" smtClean="0"/>
              <a:t>The default file format for Fireworks files that maintains both editable layers and transparency is: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475488"/>
          </a:xfrm>
        </p:spPr>
        <p:txBody>
          <a:bodyPr/>
          <a:lstStyle/>
          <a:p>
            <a:r>
              <a:rPr lang="en-US" dirty="0" smtClean="0"/>
              <a:t>Question: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038600" y="4414259"/>
            <a:ext cx="4648200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PNG format</a:t>
            </a:r>
            <a:endParaRPr lang="en-US" dirty="0"/>
          </a:p>
        </p:txBody>
      </p:sp>
      <p:pic>
        <p:nvPicPr>
          <p:cNvPr id="35842" name="Picture 2" descr="http://webdevfoundations.net/fireworkscs3/fw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4800"/>
            <a:ext cx="5304385" cy="356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09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9000" y="2286000"/>
            <a:ext cx="2298634" cy="2514600"/>
          </a:xfrm>
        </p:spPr>
        <p:txBody>
          <a:bodyPr/>
          <a:lstStyle/>
          <a:p>
            <a:r>
              <a:rPr lang="en-US" dirty="0" smtClean="0"/>
              <a:t>If this graphic was used on a webpage and each US state was clickable and would take you to a different website, what graphic feature would it be?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475488"/>
          </a:xfrm>
        </p:spPr>
        <p:txBody>
          <a:bodyPr/>
          <a:lstStyle/>
          <a:p>
            <a:r>
              <a:rPr lang="en-US" dirty="0" smtClean="0"/>
              <a:t>Question: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038600" y="4439184"/>
            <a:ext cx="4648200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imagemap</a:t>
            </a:r>
            <a:endParaRPr lang="en-US" dirty="0"/>
          </a:p>
        </p:txBody>
      </p:sp>
      <p:pic>
        <p:nvPicPr>
          <p:cNvPr id="39938" name="Picture 2" descr="http://t0.gstatic.com/images?q=tbn:ANd9GcTtCBvWZEkAmtWsFTcgDn975b87AP3AgQ_l7bXRsbFdSUZ1C_d9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040424"/>
            <a:ext cx="2590800" cy="302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91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9000" y="2286000"/>
            <a:ext cx="2298634" cy="2514600"/>
          </a:xfrm>
        </p:spPr>
        <p:txBody>
          <a:bodyPr/>
          <a:lstStyle/>
          <a:p>
            <a:r>
              <a:rPr lang="en-US" dirty="0" smtClean="0"/>
              <a:t>Which tag creates a numbered list?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475488"/>
          </a:xfrm>
        </p:spPr>
        <p:txBody>
          <a:bodyPr/>
          <a:lstStyle/>
          <a:p>
            <a:r>
              <a:rPr lang="en-US" dirty="0" smtClean="0"/>
              <a:t>Question: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114800" y="4953000"/>
            <a:ext cx="464820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&lt;</a:t>
            </a:r>
            <a:r>
              <a:rPr lang="en-US" dirty="0" err="1" smtClean="0"/>
              <a:t>ol</a:t>
            </a:r>
            <a:r>
              <a:rPr lang="en-US" dirty="0" smtClean="0"/>
              <a:t>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61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9000" y="2286000"/>
            <a:ext cx="2298634" cy="2514600"/>
          </a:xfrm>
        </p:spPr>
        <p:txBody>
          <a:bodyPr/>
          <a:lstStyle/>
          <a:p>
            <a:r>
              <a:rPr lang="en-US" dirty="0" smtClean="0"/>
              <a:t>What does this button adjust in Fireworks?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475488"/>
          </a:xfrm>
        </p:spPr>
        <p:txBody>
          <a:bodyPr/>
          <a:lstStyle/>
          <a:p>
            <a:r>
              <a:rPr lang="en-US" dirty="0" smtClean="0"/>
              <a:t>Question: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038600" y="4414259"/>
            <a:ext cx="4648200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looping</a:t>
            </a:r>
            <a:endParaRPr lang="en-US" dirty="0"/>
          </a:p>
        </p:txBody>
      </p:sp>
      <p:pic>
        <p:nvPicPr>
          <p:cNvPr id="36866" name="Picture 2" descr="http://www.smartwebby.com/images/tutorials/CS4/fireworks/tools/loop_setti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362200"/>
            <a:ext cx="177088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57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9000" y="2286000"/>
            <a:ext cx="2298634" cy="2514600"/>
          </a:xfrm>
        </p:spPr>
        <p:txBody>
          <a:bodyPr/>
          <a:lstStyle/>
          <a:p>
            <a:r>
              <a:rPr lang="en-US" dirty="0" smtClean="0"/>
              <a:t>An animated GIF is an image with more than one: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475488"/>
          </a:xfrm>
        </p:spPr>
        <p:txBody>
          <a:bodyPr/>
          <a:lstStyle/>
          <a:p>
            <a:r>
              <a:rPr lang="en-US" dirty="0" smtClean="0"/>
              <a:t>Question: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038600" y="4414259"/>
            <a:ext cx="4648200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State/frame</a:t>
            </a:r>
            <a:endParaRPr 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133600"/>
            <a:ext cx="2619375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371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9000" y="2286000"/>
            <a:ext cx="2298634" cy="2514600"/>
          </a:xfrm>
        </p:spPr>
        <p:txBody>
          <a:bodyPr/>
          <a:lstStyle/>
          <a:p>
            <a:r>
              <a:rPr lang="en-US" dirty="0" smtClean="0"/>
              <a:t>What graphic feature is this user creating in Dreamweaver?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475488"/>
          </a:xfrm>
        </p:spPr>
        <p:txBody>
          <a:bodyPr/>
          <a:lstStyle/>
          <a:p>
            <a:r>
              <a:rPr lang="en-US" dirty="0" smtClean="0"/>
              <a:t>Question: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038600" y="4439184"/>
            <a:ext cx="4648200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imagemap</a:t>
            </a:r>
            <a:endParaRPr lang="en-US" dirty="0"/>
          </a:p>
        </p:txBody>
      </p:sp>
      <p:pic>
        <p:nvPicPr>
          <p:cNvPr id="38914" name="Picture 2" descr="http://demosthenes.info/assets/images/imagemap-hotsp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47800"/>
            <a:ext cx="315277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3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9000" y="2286000"/>
            <a:ext cx="2298634" cy="2514600"/>
          </a:xfrm>
        </p:spPr>
        <p:txBody>
          <a:bodyPr/>
          <a:lstStyle/>
          <a:p>
            <a:r>
              <a:rPr lang="en-US" dirty="0" smtClean="0"/>
              <a:t>What Fireworks fill is used on this graphic?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475488"/>
          </a:xfrm>
        </p:spPr>
        <p:txBody>
          <a:bodyPr/>
          <a:lstStyle/>
          <a:p>
            <a:r>
              <a:rPr lang="en-US" dirty="0" smtClean="0"/>
              <a:t>Question: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038600" y="4439184"/>
            <a:ext cx="4648200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gradient</a:t>
            </a:r>
            <a:endParaRPr lang="en-US" dirty="0"/>
          </a:p>
        </p:txBody>
      </p:sp>
      <p:pic>
        <p:nvPicPr>
          <p:cNvPr id="40962" name="Picture 2" descr="http://t2.gstatic.com/images?q=tbn:ANd9GcRcIL-XtKvJr16zanfs3w6msYdxb9QiKgWd4oZpPzNKpHIkoG9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752600"/>
            <a:ext cx="1740877" cy="167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53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9000" y="2286000"/>
            <a:ext cx="2298634" cy="2514600"/>
          </a:xfrm>
        </p:spPr>
        <p:txBody>
          <a:bodyPr/>
          <a:lstStyle/>
          <a:p>
            <a:r>
              <a:rPr lang="en-US" dirty="0" smtClean="0"/>
              <a:t>What Fireworks filter is used on this text?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475488"/>
          </a:xfrm>
        </p:spPr>
        <p:txBody>
          <a:bodyPr/>
          <a:lstStyle/>
          <a:p>
            <a:r>
              <a:rPr lang="en-US" dirty="0" smtClean="0"/>
              <a:t>Question: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038600" y="4439184"/>
            <a:ext cx="4648200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Drop shadow</a:t>
            </a:r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19200"/>
            <a:ext cx="405765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978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9000" y="2286000"/>
            <a:ext cx="2298634" cy="2514600"/>
          </a:xfrm>
        </p:spPr>
        <p:txBody>
          <a:bodyPr/>
          <a:lstStyle/>
          <a:p>
            <a:r>
              <a:rPr lang="en-US" dirty="0" smtClean="0"/>
              <a:t>What Fireworks filter is used on this text to give it a 3D raised appearance?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475488"/>
          </a:xfrm>
        </p:spPr>
        <p:txBody>
          <a:bodyPr/>
          <a:lstStyle/>
          <a:p>
            <a:r>
              <a:rPr lang="en-US" dirty="0" smtClean="0"/>
              <a:t>Question: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038600" y="4439184"/>
            <a:ext cx="4648200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Bevel</a:t>
            </a:r>
            <a:endParaRPr 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62" y="1371600"/>
            <a:ext cx="38766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730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9000" y="2286000"/>
            <a:ext cx="2298634" cy="2514600"/>
          </a:xfrm>
        </p:spPr>
        <p:txBody>
          <a:bodyPr/>
          <a:lstStyle/>
          <a:p>
            <a:r>
              <a:rPr lang="en-US" dirty="0" smtClean="0"/>
              <a:t>Why does the hyperlinked image have a blue border around it?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475488"/>
          </a:xfrm>
        </p:spPr>
        <p:txBody>
          <a:bodyPr/>
          <a:lstStyle/>
          <a:p>
            <a:r>
              <a:rPr lang="en-US" dirty="0" smtClean="0"/>
              <a:t>Question: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038600" y="4439184"/>
            <a:ext cx="4648200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Hyperlinked images have a border unless styled for a border of </a:t>
            </a:r>
            <a:r>
              <a:rPr lang="en-US" u="sng" dirty="0" smtClean="0"/>
              <a:t>none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85800"/>
            <a:ext cx="462915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740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9000" y="2286000"/>
            <a:ext cx="2298634" cy="2514600"/>
          </a:xfrm>
        </p:spPr>
        <p:txBody>
          <a:bodyPr/>
          <a:lstStyle/>
          <a:p>
            <a:r>
              <a:rPr lang="en-US" dirty="0" smtClean="0"/>
              <a:t>For the .</a:t>
            </a:r>
            <a:r>
              <a:rPr lang="en-US" dirty="0" err="1" smtClean="0"/>
              <a:t>bor</a:t>
            </a:r>
            <a:r>
              <a:rPr lang="en-US" dirty="0" smtClean="0"/>
              <a:t> class that is created in this document, how would an image using this class appear?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475488"/>
          </a:xfrm>
        </p:spPr>
        <p:txBody>
          <a:bodyPr/>
          <a:lstStyle/>
          <a:p>
            <a:r>
              <a:rPr lang="en-US" dirty="0" smtClean="0"/>
              <a:t>Question: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054267" y="5105399"/>
            <a:ext cx="4648200" cy="13861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With a  red border around it</a:t>
            </a:r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381001"/>
            <a:ext cx="2886854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16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9000" y="2286000"/>
            <a:ext cx="2298634" cy="2514600"/>
          </a:xfrm>
        </p:spPr>
        <p:txBody>
          <a:bodyPr/>
          <a:lstStyle/>
          <a:p>
            <a:r>
              <a:rPr lang="en-US" dirty="0" smtClean="0"/>
              <a:t>If you inserted a bulleted list on the webpage connected to this CSS page, what kind of bullets would display?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475488"/>
          </a:xfrm>
        </p:spPr>
        <p:txBody>
          <a:bodyPr/>
          <a:lstStyle/>
          <a:p>
            <a:r>
              <a:rPr lang="en-US" dirty="0" smtClean="0"/>
              <a:t>Question: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054267" y="5105399"/>
            <a:ext cx="4648200" cy="13861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Picture bullets of some sort</a:t>
            </a:r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381001"/>
            <a:ext cx="2886854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329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9000" y="2286000"/>
            <a:ext cx="2298634" cy="2514600"/>
          </a:xfrm>
        </p:spPr>
        <p:txBody>
          <a:bodyPr/>
          <a:lstStyle/>
          <a:p>
            <a:r>
              <a:rPr lang="en-US" dirty="0" smtClean="0"/>
              <a:t>What color is the basic text for the document, provided it is not in a special DIV or class?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475488"/>
          </a:xfrm>
        </p:spPr>
        <p:txBody>
          <a:bodyPr/>
          <a:lstStyle/>
          <a:p>
            <a:r>
              <a:rPr lang="en-US" dirty="0" smtClean="0"/>
              <a:t>Question: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054267" y="5105399"/>
            <a:ext cx="4648200" cy="13861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Black (look in body); not set and black is default</a:t>
            </a:r>
            <a:endParaRPr 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0409"/>
            <a:ext cx="4258039" cy="4503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155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9000" y="2286000"/>
            <a:ext cx="2298634" cy="2514600"/>
          </a:xfrm>
        </p:spPr>
        <p:txBody>
          <a:bodyPr/>
          <a:lstStyle/>
          <a:p>
            <a:r>
              <a:rPr lang="en-US" dirty="0" smtClean="0"/>
              <a:t>How many header elements (H) are available in HTML?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475488"/>
          </a:xfrm>
        </p:spPr>
        <p:txBody>
          <a:bodyPr/>
          <a:lstStyle/>
          <a:p>
            <a:r>
              <a:rPr lang="en-US" dirty="0" smtClean="0"/>
              <a:t>Question: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114800" y="4953000"/>
            <a:ext cx="464820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</a:p>
          <a:p>
            <a:pPr algn="ctr"/>
            <a:r>
              <a:rPr lang="en-US" dirty="0" smtClean="0"/>
              <a:t>&lt;h1&gt; through &lt;h6&gt;</a:t>
            </a:r>
          </a:p>
          <a:p>
            <a:pPr algn="ctr"/>
            <a:r>
              <a:rPr lang="en-US" dirty="0" smtClean="0"/>
              <a:t>&lt;h6&gt; is the smallest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25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9000" y="2286000"/>
            <a:ext cx="2298634" cy="2514600"/>
          </a:xfrm>
        </p:spPr>
        <p:txBody>
          <a:bodyPr/>
          <a:lstStyle/>
          <a:p>
            <a:r>
              <a:rPr lang="en-US" dirty="0" smtClean="0"/>
              <a:t>If someone is viewing this webpage and doesn’t have Palatino Linotype font, what font will it display in, provided it is on his computer?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475488"/>
          </a:xfrm>
        </p:spPr>
        <p:txBody>
          <a:bodyPr/>
          <a:lstStyle/>
          <a:p>
            <a:r>
              <a:rPr lang="en-US" dirty="0" smtClean="0"/>
              <a:t>Question: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054267" y="5105399"/>
            <a:ext cx="4648200" cy="13861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Book Antiqua</a:t>
            </a:r>
            <a:endParaRPr 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0409"/>
            <a:ext cx="4258039" cy="4503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51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9000" y="2286000"/>
            <a:ext cx="2298634" cy="2514600"/>
          </a:xfrm>
        </p:spPr>
        <p:txBody>
          <a:bodyPr/>
          <a:lstStyle/>
          <a:p>
            <a:r>
              <a:rPr lang="en-US" dirty="0" smtClean="0"/>
              <a:t>Based on the CSS, what color will hyperlinks that have not been clicked on display as?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475488"/>
          </a:xfrm>
        </p:spPr>
        <p:txBody>
          <a:bodyPr/>
          <a:lstStyle/>
          <a:p>
            <a:r>
              <a:rPr lang="en-US" dirty="0" smtClean="0"/>
              <a:t>Question: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054267" y="5105399"/>
            <a:ext cx="4648200" cy="13861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Blue (default, not set)</a:t>
            </a:r>
            <a:endParaRPr 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0409"/>
            <a:ext cx="4258039" cy="4503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001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9000" y="2286000"/>
            <a:ext cx="2298634" cy="2514600"/>
          </a:xfrm>
        </p:spPr>
        <p:txBody>
          <a:bodyPr/>
          <a:lstStyle/>
          <a:p>
            <a:r>
              <a:rPr lang="en-US" dirty="0" smtClean="0"/>
              <a:t>In the CSS, a number sign (#) in front of a selector denotes creation of a: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475488"/>
          </a:xfrm>
        </p:spPr>
        <p:txBody>
          <a:bodyPr/>
          <a:lstStyle/>
          <a:p>
            <a:r>
              <a:rPr lang="en-US" dirty="0" smtClean="0"/>
              <a:t>Question: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054267" y="5105399"/>
            <a:ext cx="4648200" cy="13861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DIV</a:t>
            </a:r>
            <a:endParaRPr 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0409"/>
            <a:ext cx="4258039" cy="4503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852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9000" y="2286000"/>
            <a:ext cx="2298634" cy="2514600"/>
          </a:xfrm>
        </p:spPr>
        <p:txBody>
          <a:bodyPr/>
          <a:lstStyle/>
          <a:p>
            <a:r>
              <a:rPr lang="en-US" dirty="0" smtClean="0"/>
              <a:t>In the CSS, a period (.) in front of a selector denotes creation of a: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475488"/>
          </a:xfrm>
        </p:spPr>
        <p:txBody>
          <a:bodyPr/>
          <a:lstStyle/>
          <a:p>
            <a:r>
              <a:rPr lang="en-US" dirty="0" smtClean="0"/>
              <a:t>Question: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054267" y="5105399"/>
            <a:ext cx="4648200" cy="13861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</a:t>
            </a:r>
            <a:endParaRPr 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0409"/>
            <a:ext cx="4258039" cy="4503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320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9000" y="2286000"/>
            <a:ext cx="2298634" cy="2514600"/>
          </a:xfrm>
        </p:spPr>
        <p:txBody>
          <a:bodyPr/>
          <a:lstStyle/>
          <a:p>
            <a:r>
              <a:rPr lang="en-US" dirty="0" smtClean="0"/>
              <a:t>What is the CSS rule used to center a DIV on the page?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475488"/>
          </a:xfrm>
        </p:spPr>
        <p:txBody>
          <a:bodyPr/>
          <a:lstStyle/>
          <a:p>
            <a:r>
              <a:rPr lang="en-US" dirty="0" smtClean="0"/>
              <a:t>Question: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054267" y="5105399"/>
            <a:ext cx="4648200" cy="13861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Margin: 0 auto;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533400"/>
            <a:ext cx="5323045" cy="3767137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3581400" y="4038600"/>
            <a:ext cx="1447800" cy="106679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416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9000" y="2286000"/>
            <a:ext cx="2298634" cy="2514600"/>
          </a:xfrm>
        </p:spPr>
        <p:txBody>
          <a:bodyPr/>
          <a:lstStyle/>
          <a:p>
            <a:r>
              <a:rPr lang="en-US" dirty="0" smtClean="0"/>
              <a:t>What should be modified to this h3 to get the words to stop touching the border?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475488"/>
          </a:xfrm>
        </p:spPr>
        <p:txBody>
          <a:bodyPr/>
          <a:lstStyle/>
          <a:p>
            <a:r>
              <a:rPr lang="en-US" dirty="0" smtClean="0"/>
              <a:t>Question: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054267" y="5105399"/>
            <a:ext cx="4648200" cy="13861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Padding-left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267" y="333375"/>
            <a:ext cx="375285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09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9000" y="2286000"/>
            <a:ext cx="2298634" cy="2514600"/>
          </a:xfrm>
        </p:spPr>
        <p:txBody>
          <a:bodyPr/>
          <a:lstStyle/>
          <a:p>
            <a:r>
              <a:rPr lang="en-US" dirty="0" smtClean="0"/>
              <a:t>GIF images, typically used or line art, can contain up to this many colors: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475488"/>
          </a:xfrm>
        </p:spPr>
        <p:txBody>
          <a:bodyPr/>
          <a:lstStyle/>
          <a:p>
            <a:r>
              <a:rPr lang="en-US" dirty="0" smtClean="0"/>
              <a:t>Question: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054267" y="5105399"/>
            <a:ext cx="4648200" cy="13861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30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9000" y="2286000"/>
            <a:ext cx="2298634" cy="2514600"/>
          </a:xfrm>
        </p:spPr>
        <p:txBody>
          <a:bodyPr/>
          <a:lstStyle/>
          <a:p>
            <a:r>
              <a:rPr lang="en-US" dirty="0" smtClean="0"/>
              <a:t>JPG images, typically used or photographs, can contain up to this many colors: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475488"/>
          </a:xfrm>
        </p:spPr>
        <p:txBody>
          <a:bodyPr/>
          <a:lstStyle/>
          <a:p>
            <a:r>
              <a:rPr lang="en-US" dirty="0" smtClean="0"/>
              <a:t>Question: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054267" y="5105399"/>
            <a:ext cx="4648200" cy="13861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16 million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27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9000" y="2286000"/>
            <a:ext cx="2298634" cy="2514600"/>
          </a:xfrm>
        </p:spPr>
        <p:txBody>
          <a:bodyPr/>
          <a:lstStyle/>
          <a:p>
            <a:r>
              <a:rPr lang="en-US" dirty="0" smtClean="0"/>
              <a:t>What is wrong with the syntax (setup) on the code shown at right?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475488"/>
          </a:xfrm>
        </p:spPr>
        <p:txBody>
          <a:bodyPr/>
          <a:lstStyle/>
          <a:p>
            <a:r>
              <a:rPr lang="en-US" dirty="0" smtClean="0"/>
              <a:t>Question: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114800" y="4953000"/>
            <a:ext cx="464820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Nesting issues (tags not closed in reverse order they were opened)</a:t>
            </a:r>
            <a:endParaRPr lang="en-US" dirty="0"/>
          </a:p>
        </p:txBody>
      </p:sp>
      <p:sp>
        <p:nvSpPr>
          <p:cNvPr id="2" name="Snip and Round Single Corner Rectangle 1"/>
          <p:cNvSpPr/>
          <p:nvPr/>
        </p:nvSpPr>
        <p:spPr>
          <a:xfrm>
            <a:off x="3581400" y="1066800"/>
            <a:ext cx="4953000" cy="2514600"/>
          </a:xfrm>
          <a:prstGeom prst="snip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&lt;strong&gt;&lt;</a:t>
            </a:r>
            <a:r>
              <a:rPr lang="en-US" dirty="0" err="1" smtClean="0"/>
              <a:t>em</a:t>
            </a:r>
            <a:r>
              <a:rPr lang="en-US" dirty="0" smtClean="0"/>
              <a:t>&gt;Bunnies!&lt;/strong&gt;&lt;/</a:t>
            </a:r>
            <a:r>
              <a:rPr lang="en-US" dirty="0" err="1" smtClean="0"/>
              <a:t>em</a:t>
            </a:r>
            <a:r>
              <a:rPr lang="en-US" dirty="0" smtClean="0"/>
              <a:t>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52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9000" y="2286000"/>
            <a:ext cx="2298634" cy="2514600"/>
          </a:xfrm>
        </p:spPr>
        <p:txBody>
          <a:bodyPr/>
          <a:lstStyle/>
          <a:p>
            <a:r>
              <a:rPr lang="en-US" dirty="0" smtClean="0"/>
              <a:t>What tag creates a bullet?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475488"/>
          </a:xfrm>
        </p:spPr>
        <p:txBody>
          <a:bodyPr/>
          <a:lstStyle/>
          <a:p>
            <a:r>
              <a:rPr lang="en-US" dirty="0" smtClean="0"/>
              <a:t>Question: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114800" y="4953000"/>
            <a:ext cx="464820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&lt;li&gt;</a:t>
            </a:r>
            <a:endParaRPr lang="en-US" dirty="0"/>
          </a:p>
        </p:txBody>
      </p:sp>
      <p:sp>
        <p:nvSpPr>
          <p:cNvPr id="2" name="Snip and Round Single Corner Rectangle 1"/>
          <p:cNvSpPr/>
          <p:nvPr/>
        </p:nvSpPr>
        <p:spPr>
          <a:xfrm>
            <a:off x="4114800" y="1066800"/>
            <a:ext cx="2819400" cy="2514600"/>
          </a:xfrm>
          <a:prstGeom prst="snip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Hello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What’s up?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81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9000" y="2286000"/>
            <a:ext cx="2298634" cy="2514600"/>
          </a:xfrm>
        </p:spPr>
        <p:txBody>
          <a:bodyPr/>
          <a:lstStyle/>
          <a:p>
            <a:r>
              <a:rPr lang="en-US" dirty="0" smtClean="0"/>
              <a:t>Which is an ABSOLUTE reference?  (at right)</a:t>
            </a:r>
          </a:p>
          <a:p>
            <a:endParaRPr lang="en-US" dirty="0"/>
          </a:p>
          <a:p>
            <a:r>
              <a:rPr lang="en-US" dirty="0" smtClean="0"/>
              <a:t>What is the difference between an ABSOLUTE and a RELATIVE hyperlink reference?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475488"/>
          </a:xfrm>
        </p:spPr>
        <p:txBody>
          <a:bodyPr/>
          <a:lstStyle/>
          <a:p>
            <a:r>
              <a:rPr lang="en-US" dirty="0" smtClean="0"/>
              <a:t>Question: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114800" y="4419600"/>
            <a:ext cx="4648200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bottom is “absolute” because it uses </a:t>
            </a:r>
            <a:r>
              <a:rPr lang="en-US" b="1" dirty="0" smtClean="0"/>
              <a:t>http:// </a:t>
            </a:r>
            <a:r>
              <a:rPr lang="en-US" dirty="0" smtClean="0"/>
              <a:t>meaning that regardless of where you are at, you can get to the site on the internet. A relative reference just points to file in a local folder.</a:t>
            </a:r>
            <a:endParaRPr lang="en-US" dirty="0"/>
          </a:p>
        </p:txBody>
      </p:sp>
      <p:sp>
        <p:nvSpPr>
          <p:cNvPr id="2" name="Snip and Round Single Corner Rectangle 1"/>
          <p:cNvSpPr/>
          <p:nvPr/>
        </p:nvSpPr>
        <p:spPr>
          <a:xfrm>
            <a:off x="3657600" y="1066800"/>
            <a:ext cx="5334000" cy="2514600"/>
          </a:xfrm>
          <a:prstGeom prst="snip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 smtClean="0"/>
              <a:t>&lt;a </a:t>
            </a:r>
            <a:r>
              <a:rPr lang="en-US" sz="1400" dirty="0" err="1" smtClean="0"/>
              <a:t>href</a:t>
            </a:r>
            <a:r>
              <a:rPr lang="en-US" sz="1400" dirty="0" smtClean="0"/>
              <a:t>=“page2.html”&gt;</a:t>
            </a:r>
          </a:p>
          <a:p>
            <a:endParaRPr lang="en-US" sz="1400" dirty="0"/>
          </a:p>
          <a:p>
            <a:r>
              <a:rPr lang="en-US" sz="1400" dirty="0" smtClean="0"/>
              <a:t>&lt;a </a:t>
            </a:r>
            <a:r>
              <a:rPr lang="en-US" sz="1400" dirty="0" err="1" smtClean="0"/>
              <a:t>href</a:t>
            </a:r>
            <a:r>
              <a:rPr lang="en-US" sz="1400" dirty="0" smtClean="0"/>
              <a:t>=“http://www.mypage.com/page2.html”&gt;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0875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119</TotalTime>
  <Words>1279</Words>
  <Application>Microsoft Office PowerPoint</Application>
  <PresentationFormat>On-screen Show (4:3)</PresentationFormat>
  <Paragraphs>259</Paragraphs>
  <Slides>67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Apothecary</vt:lpstr>
      <vt:lpstr>Web Design</vt:lpstr>
      <vt:lpstr>Get a partner…</vt:lpstr>
      <vt:lpstr>Question:</vt:lpstr>
      <vt:lpstr>Question:</vt:lpstr>
      <vt:lpstr>Question:</vt:lpstr>
      <vt:lpstr>Question:</vt:lpstr>
      <vt:lpstr>Question:</vt:lpstr>
      <vt:lpstr>Question:</vt:lpstr>
      <vt:lpstr>Question:</vt:lpstr>
      <vt:lpstr>Question:</vt:lpstr>
      <vt:lpstr>Question:</vt:lpstr>
      <vt:lpstr>Question:</vt:lpstr>
      <vt:lpstr>Question:</vt:lpstr>
      <vt:lpstr>Question:</vt:lpstr>
      <vt:lpstr>Question:</vt:lpstr>
      <vt:lpstr>Question:</vt:lpstr>
      <vt:lpstr>Question:</vt:lpstr>
      <vt:lpstr>Question:</vt:lpstr>
      <vt:lpstr>Question:</vt:lpstr>
      <vt:lpstr>Question:</vt:lpstr>
      <vt:lpstr>Question:</vt:lpstr>
      <vt:lpstr>Question:</vt:lpstr>
      <vt:lpstr>Question:</vt:lpstr>
      <vt:lpstr>Question:</vt:lpstr>
      <vt:lpstr>Question:</vt:lpstr>
      <vt:lpstr>Question:</vt:lpstr>
      <vt:lpstr>Question:</vt:lpstr>
      <vt:lpstr>Question:</vt:lpstr>
      <vt:lpstr>Question:</vt:lpstr>
      <vt:lpstr>Question:</vt:lpstr>
      <vt:lpstr>Question:</vt:lpstr>
      <vt:lpstr>Question:</vt:lpstr>
      <vt:lpstr>Question:</vt:lpstr>
      <vt:lpstr>Question:</vt:lpstr>
      <vt:lpstr>Question:</vt:lpstr>
      <vt:lpstr>Question:</vt:lpstr>
      <vt:lpstr>Question:</vt:lpstr>
      <vt:lpstr>Question:</vt:lpstr>
      <vt:lpstr>Question:</vt:lpstr>
      <vt:lpstr>Question:</vt:lpstr>
      <vt:lpstr>Question:</vt:lpstr>
      <vt:lpstr>Question:</vt:lpstr>
      <vt:lpstr>Question:</vt:lpstr>
      <vt:lpstr>Question:</vt:lpstr>
      <vt:lpstr>Question:</vt:lpstr>
      <vt:lpstr>Question:</vt:lpstr>
      <vt:lpstr>Question:</vt:lpstr>
      <vt:lpstr>Question:</vt:lpstr>
      <vt:lpstr>Question:</vt:lpstr>
      <vt:lpstr>Question:</vt:lpstr>
      <vt:lpstr>Question:</vt:lpstr>
      <vt:lpstr>Question:</vt:lpstr>
      <vt:lpstr>Question:</vt:lpstr>
      <vt:lpstr>Question:</vt:lpstr>
      <vt:lpstr>Question:</vt:lpstr>
      <vt:lpstr>Question:</vt:lpstr>
      <vt:lpstr>Question:</vt:lpstr>
      <vt:lpstr>Question:</vt:lpstr>
      <vt:lpstr>Question:</vt:lpstr>
      <vt:lpstr>Question:</vt:lpstr>
      <vt:lpstr>Question:</vt:lpstr>
      <vt:lpstr>Question:</vt:lpstr>
      <vt:lpstr>Question:</vt:lpstr>
      <vt:lpstr>Question:</vt:lpstr>
      <vt:lpstr>Question:</vt:lpstr>
      <vt:lpstr>Question:</vt:lpstr>
      <vt:lpstr>Question: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Design</dc:title>
  <dc:creator>Skinner, Tonya</dc:creator>
  <cp:lastModifiedBy>Chandra Bristol</cp:lastModifiedBy>
  <cp:revision>22</cp:revision>
  <dcterms:created xsi:type="dcterms:W3CDTF">2012-12-17T15:56:25Z</dcterms:created>
  <dcterms:modified xsi:type="dcterms:W3CDTF">2015-05-27T13:48:41Z</dcterms:modified>
</cp:coreProperties>
</file>